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1" r:id="rId2"/>
    <p:sldId id="262" r:id="rId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4F4F4F"/>
    <a:srgbClr val="FF0000"/>
    <a:srgbClr val="FF9900"/>
    <a:srgbClr val="287AC4"/>
    <a:srgbClr val="C35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8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14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1C4C4-EF2F-41A9-94D5-37E5B47B5FE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19800-2EAD-478D-9265-993B0BE5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9800-2EAD-478D-9265-993B0BE5CA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3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6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4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5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3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4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9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1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7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8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3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875"/>
                    </a14:imgEffect>
                  </a14:imgLayer>
                </a14:imgProps>
              </a:ext>
            </a:extLst>
          </a:blip>
          <a:srcRect/>
          <a:stretch>
            <a:fillRect t="-1000" r="-66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258DA-EAC8-474A-9169-D3662BE56E5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2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hyperlink" Target="https://rosstat.gov.ru/" TargetMode="External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2.png"/><Relationship Id="rId21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microsoft.com/office/2007/relationships/hdphoto" Target="../media/hdphoto6.wdp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ebsbor.gks.ru/" TargetMode="External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hyperlink" Target="https://mosstat.gks.ru/" TargetMode="External"/><Relationship Id="rId23" Type="http://schemas.openxmlformats.org/officeDocument/2006/relationships/image" Target="../media/image10.png"/><Relationship Id="rId10" Type="http://schemas.microsoft.com/office/2007/relationships/hdphoto" Target="../media/hdphoto5.wdp"/><Relationship Id="rId19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5.png"/><Relationship Id="rId14" Type="http://schemas.openxmlformats.org/officeDocument/2006/relationships/hyperlink" Target="https://gosuslugi.ru/" TargetMode="External"/><Relationship Id="rId22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microsoft.com/office/2007/relationships/hdphoto" Target="../media/hdphoto1.wdp"/><Relationship Id="rId21" Type="http://schemas.microsoft.com/office/2007/relationships/hdphoto" Target="../media/hdphoto9.wdp"/><Relationship Id="rId7" Type="http://schemas.openxmlformats.org/officeDocument/2006/relationships/image" Target="../media/image13.png"/><Relationship Id="rId12" Type="http://schemas.microsoft.com/office/2007/relationships/hdphoto" Target="../media/hdphoto14.wdp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23" Type="http://schemas.microsoft.com/office/2007/relationships/hdphoto" Target="../media/hdphoto11.wdp"/><Relationship Id="rId10" Type="http://schemas.microsoft.com/office/2007/relationships/hdphoto" Target="../media/hdphoto13.wdp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89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86000"/>
            </a:schemeClr>
          </a:solidFill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53830" y="139488"/>
            <a:ext cx="8204911" cy="8819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250" b="1" spc="-6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СПЛОШНОЕ ФЕДЕРАЛЬНОЕ СТАТИСТИЧЕСКОЕ НАБЛЮДЕНИЕ </a:t>
            </a:r>
          </a:p>
          <a:p>
            <a:pPr>
              <a:lnSpc>
                <a:spcPct val="150000"/>
              </a:lnSpc>
            </a:pPr>
            <a:r>
              <a:rPr lang="ru-RU" sz="1250" b="1" spc="-6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ЗА ДЕЯТЕЛЬНОСТЬЮ СУБЪЕКТОВ МАЛОГО </a:t>
            </a:r>
            <a:r>
              <a:rPr lang="ru-RU" sz="1250" b="1" spc="-6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И </a:t>
            </a:r>
            <a:r>
              <a:rPr lang="ru-RU" sz="1250" b="1" spc="-6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СРЕДНЕГО ПРЕДПРИНИМАТЕЛЬСТВА ЗА 2020 ГОД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26" b="96748" l="0" r="98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4" y="-7224"/>
            <a:ext cx="1133283" cy="123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326" y1="4561" x2="14783" y2="99298"/>
                        <a14:foregroundMark x1="49022" y1="5965" x2="59348" y2="99298"/>
                        <a14:foregroundMark x1="72391" y1="2632" x2="68804" y2="94386"/>
                        <a14:foregroundMark x1="76413" y1="19298" x2="79239" y2="97719"/>
                        <a14:foregroundMark x1="89565" y1="7544" x2="82283" y2="95088"/>
                        <a14:foregroundMark x1="89348" y1="5263" x2="95435" y2="97719"/>
                        <a14:foregroundMark x1="93370" y1="8246" x2="99022" y2="43333"/>
                        <a14:foregroundMark x1="93152" y1="30351" x2="97609" y2="62807"/>
                        <a14:foregroundMark x1="89565" y1="38070" x2="83696" y2="97018"/>
                        <a14:foregroundMark x1="85109" y1="33509" x2="84348" y2="53333"/>
                        <a14:foregroundMark x1="14348" y1="18596" x2="18370" y2="57018"/>
                        <a14:foregroundMark x1="8152" y1="18947" x2="2065" y2="50526"/>
                        <a14:foregroundMark x1="9783" y1="47193" x2="2500" y2="96667"/>
                        <a14:backgroundMark x1="48804" y1="18947" x2="49891" y2="34912"/>
                        <a14:backgroundMark x1="92174" y1="22105" x2="90000" y2="31228"/>
                        <a14:backgroundMark x1="89348" y1="22105" x2="91739" y2="32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77" r="18495"/>
          <a:stretch/>
        </p:blipFill>
        <p:spPr>
          <a:xfrm>
            <a:off x="7884368" y="1252910"/>
            <a:ext cx="426558" cy="1184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0326" y1="4561" x2="14783" y2="99298"/>
                        <a14:foregroundMark x1="49022" y1="5965" x2="59348" y2="99298"/>
                        <a14:foregroundMark x1="72391" y1="2632" x2="68804" y2="94386"/>
                        <a14:foregroundMark x1="76413" y1="19298" x2="79239" y2="97719"/>
                        <a14:foregroundMark x1="89565" y1="7544" x2="82283" y2="95088"/>
                        <a14:foregroundMark x1="89348" y1="5263" x2="95435" y2="97719"/>
                        <a14:foregroundMark x1="93370" y1="8246" x2="99022" y2="43333"/>
                        <a14:foregroundMark x1="93152" y1="30351" x2="97609" y2="62807"/>
                        <a14:foregroundMark x1="89565" y1="38070" x2="83696" y2="97018"/>
                        <a14:foregroundMark x1="85109" y1="33509" x2="84348" y2="53333"/>
                        <a14:foregroundMark x1="14348" y1="18596" x2="18370" y2="57018"/>
                        <a14:foregroundMark x1="8152" y1="18947" x2="2065" y2="50526"/>
                        <a14:foregroundMark x1="9783" y1="47193" x2="2500" y2="96667"/>
                        <a14:backgroundMark x1="48804" y1="18947" x2="49891" y2="34912"/>
                        <a14:backgroundMark x1="92174" y1="22105" x2="90000" y2="31228"/>
                        <a14:backgroundMark x1="89348" y1="22105" x2="91739" y2="32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6" t="2140" r="37886" b="1"/>
          <a:stretch/>
        </p:blipFill>
        <p:spPr>
          <a:xfrm>
            <a:off x="379034" y="1240495"/>
            <a:ext cx="885143" cy="119241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066455" y="2501539"/>
            <a:ext cx="1948283" cy="4491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ИНДИВИДУАЛЬНЫЕ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ПРЕДПРИНИМАТЕЛИ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4914" y="2501238"/>
            <a:ext cx="1772284" cy="4491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МАЛЫЕ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МИКРО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ПРЕДПРИЯТИЯ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18" y="3289234"/>
            <a:ext cx="2856518" cy="2593018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900"/>
              </a:lnSpc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2020 ГОД</a:t>
            </a:r>
          </a:p>
          <a:p>
            <a:pPr marL="631825" indent="-185738">
              <a:lnSpc>
                <a:spcPts val="900"/>
              </a:lnSpc>
              <a:buClr>
                <a:schemeClr val="tx2"/>
              </a:buClr>
            </a:pP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(место нахождения)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и место(а) фактического осуществления экономической деятельности</a:t>
            </a: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экономической деятельности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параметры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производственной деятельности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состав ф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ондов (основных средств)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направление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инвестиций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капитал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 инновационной активности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юридических лиц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770">
                        <a14:foregroundMark x1="5530" y1="50575" x2="5530" y2="50575"/>
                        <a14:foregroundMark x1="7143" y1="39080" x2="7143" y2="39080"/>
                        <a14:foregroundMark x1="6912" y1="29885" x2="6912" y2="29885"/>
                        <a14:foregroundMark x1="9447" y1="8046" x2="9447" y2="8046"/>
                        <a14:foregroundMark x1="13364" y1="42529" x2="13364" y2="42529"/>
                        <a14:foregroundMark x1="13364" y1="70115" x2="13364" y2="70115"/>
                        <a14:foregroundMark x1="37788" y1="75862" x2="37788" y2="75862"/>
                        <a14:foregroundMark x1="41014" y1="73563" x2="41014" y2="73563"/>
                        <a14:foregroundMark x1="42396" y1="72414" x2="42857" y2="72414"/>
                        <a14:foregroundMark x1="43779" y1="72414" x2="43779" y2="72414"/>
                        <a14:foregroundMark x1="49770" y1="58621" x2="49770" y2="58621"/>
                        <a14:foregroundMark x1="50691" y1="66667" x2="50691" y2="66667"/>
                        <a14:foregroundMark x1="52535" y1="56322" x2="52535" y2="56322"/>
                        <a14:foregroundMark x1="54147" y1="83908" x2="54147" y2="83908"/>
                        <a14:foregroundMark x1="62212" y1="67816" x2="62212" y2="67816"/>
                        <a14:foregroundMark x1="59677" y1="64368" x2="59677" y2="64368"/>
                        <a14:foregroundMark x1="66820" y1="62069" x2="66820" y2="62069"/>
                        <a14:foregroundMark x1="76959" y1="70115" x2="76959" y2="70115"/>
                        <a14:foregroundMark x1="82949" y1="66667" x2="82949" y2="66667"/>
                        <a14:foregroundMark x1="87327" y1="25287" x2="87327" y2="25287"/>
                        <a14:foregroundMark x1="91935" y1="26437" x2="91935" y2="26437"/>
                        <a14:foregroundMark x1="90783" y1="35632" x2="90783" y2="35632"/>
                        <a14:foregroundMark x1="88018" y1="34483" x2="88018" y2="34483"/>
                        <a14:foregroundMark x1="93548" y1="60920" x2="93548" y2="60920"/>
                        <a14:foregroundMark x1="95161" y1="65517" x2="95161" y2="65517"/>
                        <a14:foregroundMark x1="63825" y1="74713" x2="63825" y2="74713"/>
                        <a14:foregroundMark x1="93779" y1="16092" x2="93779" y2="16092"/>
                        <a14:foregroundMark x1="95161" y1="6897" x2="95161" y2="6897"/>
                        <a14:foregroundMark x1="60829" y1="32184" x2="60829" y2="32184"/>
                        <a14:backgroundMark x1="8756" y1="36782" x2="8756" y2="36782"/>
                        <a14:backgroundMark x1="7834" y1="28736" x2="7834" y2="28736"/>
                        <a14:backgroundMark x1="9908" y1="13793" x2="9908" y2="13793"/>
                        <a14:backgroundMark x1="47696" y1="57471" x2="47696" y2="57471"/>
                        <a14:backgroundMark x1="74424" y1="81609" x2="74424" y2="81609"/>
                        <a14:backgroundMark x1="84101" y1="82759" x2="84101" y2="82759"/>
                        <a14:backgroundMark x1="79724" y1="88506" x2="79724" y2="88506"/>
                        <a14:backgroundMark x1="77880" y1="89655" x2="77880" y2="89655"/>
                        <a14:backgroundMark x1="50230" y1="88506" x2="50691" y2="87356"/>
                      </a14:backgroundRemoval>
                    </a14:imgEffect>
                    <a14:imgEffect>
                      <a14:sharpenSoften amount="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47040" y="4461357"/>
            <a:ext cx="2060169" cy="48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91941" y="3289234"/>
            <a:ext cx="2613429" cy="2646878"/>
          </a:xfrm>
          <a:prstGeom prst="rect">
            <a:avLst/>
          </a:prstGeom>
          <a:solidFill>
            <a:schemeClr val="bg1"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chemeClr val="tx2"/>
              </a:buClr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СПОСОБЫ ПОЛУЧЕНИЯ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БЛАНКА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УКАЗАНИЙ  ПО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ЗАПОЛНЕНИЮ</a:t>
            </a:r>
          </a:p>
          <a:p>
            <a:pPr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https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://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rosstat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.</a:t>
            </a:r>
            <a:r>
              <a:rPr lang="en-US" sz="1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gov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.</a:t>
            </a:r>
            <a:r>
              <a:rPr lang="en-US" sz="1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ru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/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интернет-сайте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  <a:defRPr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РОССТАТА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4"/>
              </a:rPr>
              <a:t>https://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4"/>
              </a:rPr>
              <a:t>gosuslugi.ru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портале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ГОСУСЛУГ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5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5"/>
              </a:rPr>
              <a:t>mosstat.gks.ru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интернет-сайте 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МОССТАТА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6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6"/>
              </a:rPr>
              <a:t>websbor.gks.ru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в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системе 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СБОРА </a:t>
            </a: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РОССТАТА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8532" y="3275331"/>
            <a:ext cx="3507251" cy="2687915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100"/>
              </a:spcAft>
              <a:buClr>
                <a:schemeClr val="tx2"/>
              </a:buClr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СПОСОБЫ ОТПРАВКИ</a:t>
            </a:r>
          </a:p>
          <a:p>
            <a:pPr marL="533400" algn="ctr">
              <a:spcBef>
                <a:spcPct val="0"/>
              </a:spcBef>
              <a:spcAft>
                <a:spcPts val="100"/>
              </a:spcAft>
              <a:buClr>
                <a:schemeClr val="tx2"/>
              </a:buClr>
            </a:pPr>
            <a:endParaRPr lang="ru-RU" sz="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портале ГОСУСЛУГ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gosuslugi.ru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наличии подтверждённой учетной записи) 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через систему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-СБОРА РОССТАТА  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https://websbor.gks.ru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(при наличии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электронной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цифровой подписи) 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через специальных операторов связи, предоставляющих услуги защищенного электронного документооборота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путем самостоятельного заполнения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представления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территориальный орган  Росстата форм на бумажном носителе (для малых и микро предприятий)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посредством отправки по электронной почте (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https://mosstat.gks.ru)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3551" y="5468503"/>
            <a:ext cx="351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@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78" y="3928720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ᐈ Конверта рисунки, фото конверт | скачать на Depositphotos®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333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47" y="5013176"/>
            <a:ext cx="325014" cy="3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28" y="4445063"/>
            <a:ext cx="263252" cy="3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11913" y="1389614"/>
            <a:ext cx="5140454" cy="122084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58775" algn="ctr">
              <a:lnSpc>
                <a:spcPts val="22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Срок предоставления сведений </a:t>
            </a:r>
          </a:p>
          <a:p>
            <a:pPr marL="358775" algn="ctr">
              <a:lnSpc>
                <a:spcPts val="2200"/>
              </a:lnSpc>
            </a:pPr>
            <a:r>
              <a:rPr lang="ru-RU" sz="16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1 апреля  2021 года</a:t>
            </a:r>
          </a:p>
          <a:p>
            <a:pPr marL="358775" algn="ctr">
              <a:lnSpc>
                <a:spcPts val="2200"/>
              </a:lnSpc>
            </a:pP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(при подаче на портале ГОСУСЛУГИ до 1 мая 2021 года)</a:t>
            </a:r>
          </a:p>
          <a:p>
            <a:pPr marL="358775" algn="ctr">
              <a:lnSpc>
                <a:spcPts val="2200"/>
              </a:lnSpc>
            </a:pP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Средние предприятия отчитываются в обычном порядке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77" y="1484785"/>
            <a:ext cx="1876126" cy="112567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1606" y="6010258"/>
            <a:ext cx="7593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КОНФИДЕНЦИАЛЬНОСТЬ ГАРАНТИРУЕТСЯ ПОЛУЧАТЕЛЕМ ИНФОРМАЦИИ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ЭКОНОМИЧЕСКОЙ ПЕРЕПИСИ ОБЯЗАТЕЛЬНО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меры административного воздействия предусмотрены ст.13.19 КоАП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724858" y="901926"/>
            <a:ext cx="8330925" cy="381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приказом от 17 августа 2020 г. n 469 утверждены формы  федерального статистического наблюдения и указания по их заполнению</a:t>
            </a:r>
          </a:p>
          <a:p>
            <a:pPr marL="0" lvl="0" indent="0" algn="ctr">
              <a:buNone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ОБСЛЕДОВАНИЕ ОХВАТЫВАЕТ ВСЕ СУБЪЕКТЫ РОССИЙСКОЙ ФЕДЕРАЦИИ</a:t>
            </a:r>
          </a:p>
          <a:p>
            <a:pPr marL="0" indent="0" algn="ctr">
              <a:buNone/>
            </a:pPr>
            <a:endParaRPr lang="ru-RU" sz="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5698" y="2950680"/>
            <a:ext cx="318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Форма №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1-предприниматель "Сведения о деятельности </a:t>
            </a:r>
            <a:endParaRPr lang="ru-RU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индивидуального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предпринимателя за 2020год</a:t>
            </a:r>
            <a:r>
              <a:rPr lang="ru-RU" sz="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67" y="2950680"/>
            <a:ext cx="279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МП-</a:t>
            </a:r>
            <a:r>
              <a:rPr lang="ru-RU" sz="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«Сведения об основных показателях деятельности малого предприятия за 2020 год»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80" y="3448297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89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75"/>
                    </a14:imgEffect>
                  </a14:imgLayer>
                </a14:imgProps>
              </a:ext>
            </a:extLst>
          </a:blip>
          <a:srcRect/>
          <a:stretch>
            <a:fillRect t="-1000" r="-66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03" y="1302532"/>
            <a:ext cx="426769" cy="6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770">
                        <a14:foregroundMark x1="5530" y1="50575" x2="5530" y2="50575"/>
                        <a14:foregroundMark x1="7143" y1="39080" x2="7143" y2="39080"/>
                        <a14:foregroundMark x1="6912" y1="29885" x2="6912" y2="29885"/>
                        <a14:foregroundMark x1="9447" y1="8046" x2="9447" y2="8046"/>
                        <a14:foregroundMark x1="13364" y1="42529" x2="13364" y2="42529"/>
                        <a14:foregroundMark x1="13364" y1="70115" x2="13364" y2="70115"/>
                        <a14:foregroundMark x1="37788" y1="75862" x2="37788" y2="75862"/>
                        <a14:foregroundMark x1="41014" y1="73563" x2="41014" y2="73563"/>
                        <a14:foregroundMark x1="42396" y1="72414" x2="42857" y2="72414"/>
                        <a14:foregroundMark x1="43779" y1="72414" x2="43779" y2="72414"/>
                        <a14:foregroundMark x1="49770" y1="58621" x2="49770" y2="58621"/>
                        <a14:foregroundMark x1="50691" y1="66667" x2="50691" y2="66667"/>
                        <a14:foregroundMark x1="52535" y1="56322" x2="52535" y2="56322"/>
                        <a14:foregroundMark x1="54147" y1="83908" x2="54147" y2="83908"/>
                        <a14:foregroundMark x1="62212" y1="67816" x2="62212" y2="67816"/>
                        <a14:foregroundMark x1="59677" y1="64368" x2="59677" y2="64368"/>
                        <a14:foregroundMark x1="66820" y1="62069" x2="66820" y2="62069"/>
                        <a14:foregroundMark x1="76959" y1="70115" x2="76959" y2="70115"/>
                        <a14:foregroundMark x1="82949" y1="66667" x2="82949" y2="66667"/>
                        <a14:foregroundMark x1="87327" y1="25287" x2="87327" y2="25287"/>
                        <a14:foregroundMark x1="91935" y1="26437" x2="91935" y2="26437"/>
                        <a14:foregroundMark x1="90783" y1="35632" x2="90783" y2="35632"/>
                        <a14:foregroundMark x1="88018" y1="34483" x2="88018" y2="34483"/>
                        <a14:foregroundMark x1="93548" y1="60920" x2="93548" y2="60920"/>
                        <a14:foregroundMark x1="95161" y1="65517" x2="95161" y2="65517"/>
                        <a14:foregroundMark x1="63825" y1="74713" x2="63825" y2="74713"/>
                        <a14:foregroundMark x1="93779" y1="16092" x2="93779" y2="16092"/>
                        <a14:foregroundMark x1="95161" y1="6897" x2="95161" y2="6897"/>
                        <a14:foregroundMark x1="60829" y1="32184" x2="60829" y2="32184"/>
                        <a14:backgroundMark x1="8756" y1="36782" x2="8756" y2="36782"/>
                        <a14:backgroundMark x1="7834" y1="28736" x2="7834" y2="28736"/>
                        <a14:backgroundMark x1="9908" y1="13793" x2="9908" y2="13793"/>
                        <a14:backgroundMark x1="47696" y1="57471" x2="47696" y2="57471"/>
                        <a14:backgroundMark x1="74424" y1="81609" x2="74424" y2="81609"/>
                        <a14:backgroundMark x1="84101" y1="82759" x2="84101" y2="82759"/>
                        <a14:backgroundMark x1="79724" y1="88506" x2="79724" y2="88506"/>
                        <a14:backgroundMark x1="77880" y1="89655" x2="77880" y2="89655"/>
                        <a14:backgroundMark x1="50230" y1="88506" x2="50691" y2="87356"/>
                      </a14:backgroundRemoval>
                    </a14:imgEffect>
                    <a14:imgEffect>
                      <a14:sharpenSoften amount="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3022" y="1763503"/>
            <a:ext cx="134580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9" b="97653" l="9705" r="89873">
                        <a14:foregroundMark x1="48945" y1="41784" x2="48945" y2="41784"/>
                        <a14:foregroundMark x1="53165" y1="66197" x2="53165" y2="66197"/>
                        <a14:backgroundMark x1="32489" y1="67606" x2="32489" y2="67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8" y="1288665"/>
            <a:ext cx="505092" cy="4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31" l="422" r="100000">
                        <a14:foregroundMark x1="26160" y1="41315" x2="27426" y2="41315"/>
                        <a14:foregroundMark x1="43038" y1="23474" x2="43038" y2="23474"/>
                        <a14:foregroundMark x1="60338" y1="20188" x2="60338" y2="20188"/>
                        <a14:foregroundMark x1="51055" y1="40845" x2="51055" y2="40845"/>
                        <a14:foregroundMark x1="73418" y1="40376" x2="73418" y2="40376"/>
                        <a14:foregroundMark x1="75949" y1="63380" x2="75949" y2="63380"/>
                        <a14:foregroundMark x1="49367" y1="68075" x2="49367" y2="68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4" y="2125779"/>
            <a:ext cx="530401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63400" y="60750"/>
            <a:ext cx="7839640" cy="614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ПЛОШНОЕ ФЕДЕРАЛЬНОЕ СТАТИСТИЧЕСКОЕ НАБЛЮДЕНИЕ </a:t>
            </a:r>
            <a:b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ДЕЯТЕЛЬНОСТЬЮ СУБЪЕКТОВ МАЛОГО И СРЕДНЕГО ПРЕДПРИНИМАТЕЛЬСТВА ЗА 2020 ГОД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34550" y="597341"/>
            <a:ext cx="7533232" cy="166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b="1" dirty="0" smtClean="0">
                <a:solidFill>
                  <a:srgbClr val="287A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от 17 августа 2020 г. n 469 утверждены формы  федерального статистического наблюдения и указания по их заполнению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9863" y="2160763"/>
            <a:ext cx="2236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МП-</a:t>
            </a:r>
            <a:r>
              <a:rPr lang="ru-RU" sz="9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«Сведения об основных показателях деятельности малого предприятия за 2020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год»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9641" y="1421383"/>
            <a:ext cx="2236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1-предприниматель "Сведения о деятельности индивидуального предпринимателя за 2020год</a:t>
            </a:r>
            <a:r>
              <a:rPr lang="ru-RU" sz="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9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758" y="2268484"/>
            <a:ext cx="189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МАЛЫЕ И МИКРО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ПРЕДПРИЯТИЯ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445" y="1479511"/>
            <a:ext cx="189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ИНДИВИДУАЛЬНЫЕ ПРЕДПРИНИМАТЕЛИ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9603" y="763743"/>
            <a:ext cx="4896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ОБСЛЕДОВАНИЕ ОХВАТЫВАЕТ ВСЕ СУБЪЕКТЫ РОССИЙСКОЙ ФЕДЕРАЦИИ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8150" y="1422099"/>
            <a:ext cx="3025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(место нахождения)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место(а) </a:t>
            </a:r>
          </a:p>
          <a:p>
            <a:pPr marL="357188">
              <a:lnSpc>
                <a:spcPts val="900"/>
              </a:lnSpc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фактического осуществления экономической деятельности</a:t>
            </a: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виды экономической деятельности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параметры производственной деятельности </a:t>
            </a: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состав ф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ондов </a:t>
            </a:r>
          </a:p>
          <a:p>
            <a:pPr marL="357188">
              <a:lnSpc>
                <a:spcPts val="900"/>
              </a:lnSpc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(основных средств)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направление инвестиций           в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капитал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инновационной активности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юридических лиц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11" b="96889" l="4000" r="98667">
                        <a14:foregroundMark x1="72889" y1="14222" x2="72889" y2="14222"/>
                        <a14:foregroundMark x1="24444" y1="20000" x2="24444" y2="20000"/>
                        <a14:foregroundMark x1="19556" y1="21778" x2="19556" y2="21778"/>
                        <a14:foregroundMark x1="77778" y1="55111" x2="77778" y2="5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09605"/>
            <a:ext cx="304345" cy="3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8" y="1507762"/>
            <a:ext cx="335074" cy="33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7" y="2285863"/>
            <a:ext cx="326955" cy="32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74980" y="1362765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bg1">
                    <a:lumMod val="50000"/>
                  </a:schemeClr>
                </a:solidFill>
              </a:rPr>
              <a:t>МП-</a:t>
            </a:r>
            <a:r>
              <a:rPr lang="ru-RU" sz="500" b="1" dirty="0" err="1" smtClean="0">
                <a:solidFill>
                  <a:schemeClr val="bg1">
                    <a:lumMod val="50000"/>
                  </a:schemeClr>
                </a:solidFill>
              </a:rPr>
              <a:t>сп</a:t>
            </a:r>
            <a:endParaRPr lang="ru-RU" sz="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175306" y="1559175"/>
            <a:ext cx="123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152241" y="1695282"/>
            <a:ext cx="15222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75306" y="1805056"/>
            <a:ext cx="227818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39" y="2045420"/>
            <a:ext cx="426769" cy="6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V="1">
            <a:off x="3128580" y="2510344"/>
            <a:ext cx="1442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152241" y="2635005"/>
            <a:ext cx="136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21615" y="2217190"/>
            <a:ext cx="458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1-предп…</a:t>
            </a:r>
            <a:endParaRPr lang="ru-RU" sz="5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90758" y="989969"/>
            <a:ext cx="1898792" cy="2499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УЧАСТНИКИ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04248" y="989969"/>
            <a:ext cx="1898792" cy="2499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СВЕДЕНИЯ ЗА 2020 ГОД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753758" y="987867"/>
            <a:ext cx="1898792" cy="2499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ФОРМЫ НАБЛЮДЕНИЯ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26" b="96748" l="0" r="98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8143" cy="114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832417" y="3604622"/>
            <a:ext cx="2229045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СРОК </a:t>
            </a:r>
          </a:p>
          <a:p>
            <a:pPr algn="ctr">
              <a:lnSpc>
                <a:spcPts val="2200"/>
              </a:lnSpc>
            </a:pP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предоставления сведений </a:t>
            </a:r>
          </a:p>
          <a:p>
            <a:pPr algn="ctr">
              <a:lnSpc>
                <a:spcPts val="2200"/>
              </a:lnSpc>
            </a:pP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до 1 апреля  2021 года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0147" y="3751239"/>
            <a:ext cx="2370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rosstat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gov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интернет-сайте РОССТАТА 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gosuslugi.ru  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портале ГОСУСЛУГ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https://mosstat.gks.ru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интернет-сайте  МОССТАТА 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системе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-СБОРА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РОССТАТА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</a:pP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websbor.gks.ru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19401" y="3249807"/>
            <a:ext cx="3317095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5600">
              <a:spcBef>
                <a:spcPct val="0"/>
              </a:spcBef>
              <a:spcAft>
                <a:spcPts val="100"/>
              </a:spcAft>
            </a:pPr>
            <a:endParaRPr lang="ru-RU" sz="1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defTabSz="355600">
              <a:spcBef>
                <a:spcPct val="0"/>
              </a:spcBef>
              <a:spcAft>
                <a:spcPts val="100"/>
              </a:spcAft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ОТПРАВКИ: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портале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ГОСУСЛУГ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gosuslugi.ru </a:t>
            </a:r>
            <a:endParaRPr lang="en-US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82563" defTabSz="355600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(при наличии подтверждённой учетной записи)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через систему 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-СБОРА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РОССТАТА   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https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websbor.gks.ru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(при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наличии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электронной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цифровой подписи) 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специальных операторов связи, предоставляющих услуги защищенного электронного документооборота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путем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самостоятельного заполнения и представления в территориальный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орган Росстата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форм на бумажном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носителе (для малых и микро предприятий)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посредством отправки по электронной почте (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://mosstat.gks.ru)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22717" y="5161549"/>
            <a:ext cx="351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@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82" y="3871935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ᐈ Конверта рисунки, фото конверт | скачать на Depositphotos®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33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68" y="4746935"/>
            <a:ext cx="325014" cy="3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" y="3859860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" y="5055855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" y="4670368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49" y="4326520"/>
            <a:ext cx="263252" cy="3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-3990" y="3426753"/>
            <a:ext cx="323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ПОЛУЧЕНИЯ БЛАНКА ФОРМЫ 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УКАЗАНИЙ  ПО ЗАПОЛНЕНИЮ:</a:t>
            </a:r>
            <a:endParaRPr lang="ru-RU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085093" y="4729459"/>
            <a:ext cx="333733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0" algn="ctr">
              <a:lnSpc>
                <a:spcPts val="2200"/>
              </a:lnSpc>
            </a:pPr>
            <a:r>
              <a:rPr lang="ru-RU" sz="9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itchFamily="34" charset="0"/>
              </a:rPr>
              <a:t>(при подаче на портале ГОСУСЛУГИ</a:t>
            </a:r>
          </a:p>
          <a:p>
            <a:pPr marL="358775" lvl="0" algn="ctr">
              <a:lnSpc>
                <a:spcPts val="2200"/>
              </a:lnSpc>
            </a:pPr>
            <a:r>
              <a:rPr lang="ru-RU" sz="9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itchFamily="34" charset="0"/>
              </a:rPr>
              <a:t> до 1 мая 2021 года)</a:t>
            </a:r>
          </a:p>
          <a:p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1830616" y="2941354"/>
            <a:ext cx="504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Средние предприятия отчитываются в обычном порядке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2783312" y="3566449"/>
            <a:ext cx="2327253" cy="2180143"/>
          </a:xfrm>
          <a:prstGeom prst="ellipse">
            <a:avLst/>
          </a:prstGeom>
          <a:noFill/>
          <a:ln w="92075" cmpd="tri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821606" y="6010258"/>
            <a:ext cx="7593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КОНФИДЕНЦИАЛЬНОСТЬ ГАРАНТИРУЕТСЯ ПОЛУЧАТЕЛЕМ ИНФОРМАЦИИ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ЭКОНОМИЧЕСКОЙ ПЕРЕПИСИ ОБЯЗАТЕЛЬНО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меры административного воздействия предусмотрены ст.13.19 КоАП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91" y="3433752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" y="4238886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</TotalTime>
  <Words>470</Words>
  <Application>Microsoft Office PowerPoint</Application>
  <PresentationFormat>Экран (4:3)</PresentationFormat>
  <Paragraphs>99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СРОКИ ПРОВЕДЕНИЯ, ЦЕЛИ И ЗАДАЧИ, ОБЪЕКТЫ НАБЛЮДЕНИЯ И СПОСОБЫ СБОРА ИНФОРМАЦИИ  СПЛОШНОГО ФЕДЕРАЛЬНОГО СТАТИСТИЧЕСКОГО НАБЛЮДЕНИЯ ЗА ДЕЯТЕЛЬНОСТЬЮ СУБЪЕКТОВ МАЛОГО И СРЕДНЕГО ПРЕДПРИНИМАТЕЛЬСТВА В 2021 ГОДУ</dc:title>
  <dc:creator>Атрощенко Натальи Сергеевны</dc:creator>
  <cp:lastModifiedBy>Грибкова А.В.</cp:lastModifiedBy>
  <cp:revision>133</cp:revision>
  <cp:lastPrinted>2021-01-14T09:49:55Z</cp:lastPrinted>
  <dcterms:created xsi:type="dcterms:W3CDTF">2020-12-17T11:36:13Z</dcterms:created>
  <dcterms:modified xsi:type="dcterms:W3CDTF">2021-02-19T07:33:19Z</dcterms:modified>
</cp:coreProperties>
</file>